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0080625" cy="7559675"/>
  <p:notesSz cx="7559675" cy="10691813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7" d="100"/>
          <a:sy n="97" d="100"/>
        </p:scale>
        <p:origin x="-102" y="-7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3280" y="301320"/>
            <a:ext cx="9043560" cy="572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280" y="301320"/>
            <a:ext cx="9043560" cy="572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43560" cy="123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69080" y="2148120"/>
            <a:ext cx="9069120" cy="455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ctr"/>
          <a:lstStyle/>
          <a:p>
            <a:pPr algn="ctr">
              <a:lnSpc>
                <a:spcPct val="93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77" name="Group 2"/>
          <p:cNvGrpSpPr/>
          <p:nvPr/>
        </p:nvGrpSpPr>
        <p:grpSpPr>
          <a:xfrm>
            <a:off x="774360" y="1502280"/>
            <a:ext cx="8777160" cy="4974480"/>
            <a:chOff x="774360" y="1502280"/>
            <a:chExt cx="8777160" cy="4974480"/>
          </a:xfrm>
        </p:grpSpPr>
        <p:sp>
          <p:nvSpPr>
            <p:cNvPr id="78" name="CustomShape 3"/>
            <p:cNvSpPr/>
            <p:nvPr/>
          </p:nvSpPr>
          <p:spPr>
            <a:xfrm>
              <a:off x="2835360" y="6035760"/>
              <a:ext cx="4508280" cy="441000"/>
            </a:xfrm>
            <a:prstGeom prst="rect">
              <a:avLst/>
            </a:prstGeom>
            <a:solidFill>
              <a:srgbClr val="0000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	</a:t>
              </a:r>
              <a:r>
                <a:rPr lang="en-US" sz="2400" b="1" strike="noStrike" spc="-1">
                  <a:solidFill>
                    <a:srgbClr val="FFBF00"/>
                  </a:solidFill>
                  <a:latin typeface="Arial"/>
                  <a:ea typeface="DejaVu Sans"/>
                </a:rPr>
                <a:t>rpbonetch@gmail.com</a:t>
              </a:r>
              <a:endParaRPr lang="en-US" sz="2400" b="0" strike="noStrike" spc="-1">
                <a:latin typeface="Arial"/>
              </a:endParaRPr>
            </a:p>
          </p:txBody>
        </p:sp>
        <p:sp>
          <p:nvSpPr>
            <p:cNvPr id="79" name="CustomShape 4"/>
            <p:cNvSpPr/>
            <p:nvPr/>
          </p:nvSpPr>
          <p:spPr>
            <a:xfrm>
              <a:off x="774360" y="5033160"/>
              <a:ext cx="8777160" cy="547560"/>
            </a:xfrm>
            <a:prstGeom prst="rect">
              <a:avLst/>
            </a:prstGeom>
            <a:solidFill>
              <a:srgbClr val="2323DC"/>
            </a:solidFill>
            <a:ln w="9360">
              <a:solidFill>
                <a:srgbClr val="808080"/>
              </a:solidFill>
              <a:round/>
            </a:ln>
            <a:effectLst>
              <a:outerShdw dist="102841" dir="270000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200" b="1" strike="noStrike" spc="-1">
                  <a:solidFill>
                    <a:srgbClr val="FFBF00"/>
                  </a:solidFill>
                  <a:latin typeface="Arial"/>
                  <a:ea typeface="DejaVu Sans"/>
                </a:rPr>
                <a:t> RUPERTO P. BONET</a:t>
              </a:r>
              <a:endParaRPr lang="en-US" sz="3200" b="0" strike="noStrike" spc="-1">
                <a:latin typeface="Arial"/>
              </a:endParaRPr>
            </a:p>
          </p:txBody>
        </p:sp>
        <p:sp>
          <p:nvSpPr>
            <p:cNvPr id="80" name="CustomShape 5"/>
            <p:cNvSpPr/>
            <p:nvPr/>
          </p:nvSpPr>
          <p:spPr>
            <a:xfrm>
              <a:off x="2152080" y="1502280"/>
              <a:ext cx="5643000" cy="1968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200" b="1" i="1" strike="noStrike" spc="-1">
                  <a:solidFill>
                    <a:srgbClr val="2323DC"/>
                  </a:solidFill>
                  <a:latin typeface="Arial"/>
                  <a:ea typeface="DejaVu Sans"/>
                </a:rPr>
                <a:t>SiMLeng PROJECT</a:t>
              </a:r>
              <a:r>
                <a:t/>
              </a:r>
              <a:br/>
              <a:r>
                <a:t/>
              </a:r>
              <a:br/>
              <a:r>
                <a:rPr lang="en-US" sz="3200" b="1" strike="noStrike" spc="-1">
                  <a:solidFill>
                    <a:srgbClr val="2323DC"/>
                  </a:solidFill>
                  <a:latin typeface="Arial"/>
                  <a:ea typeface="DejaVu Sans"/>
                </a:rPr>
                <a:t>PIMA INDIAS DATASET</a:t>
              </a:r>
              <a:r>
                <a:t/>
              </a:r>
              <a:br/>
              <a:r>
                <a:t/>
              </a:r>
              <a:br/>
              <a:r>
                <a:rPr lang="en-US" sz="3200" b="1" strike="noStrike" spc="-1">
                  <a:solidFill>
                    <a:srgbClr val="2323DC"/>
                  </a:solidFill>
                  <a:latin typeface="Arial"/>
                  <a:ea typeface="DejaVu Sans"/>
                </a:rPr>
                <a:t>CLASSIFICATION TRAINING</a:t>
              </a:r>
              <a:endParaRPr lang="en-US" sz="32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36600" y="3236400"/>
            <a:ext cx="9056520" cy="412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Number of times pregnant [</a:t>
            </a:r>
            <a:r>
              <a:rPr lang="en-US" sz="2800" b="0" strike="noStrike" spc="-1">
                <a:solidFill>
                  <a:srgbClr val="CE181E"/>
                </a:solidFill>
                <a:latin typeface="Arial"/>
                <a:ea typeface="DejaVu Sans"/>
              </a:rPr>
              <a:t>npreg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] 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Plasma glucose concentration [</a:t>
            </a:r>
            <a:r>
              <a:rPr lang="en-US" sz="2800" b="0" strike="noStrike" spc="-1">
                <a:solidFill>
                  <a:srgbClr val="CE181E"/>
                </a:solidFill>
                <a:latin typeface="Arial"/>
                <a:ea typeface="DejaVu Sans"/>
              </a:rPr>
              <a:t>glu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] 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Diastolic blood pressure (mm Hg) [</a:t>
            </a:r>
            <a:r>
              <a:rPr lang="en-US" sz="2800" b="0" strike="noStrike" spc="-1">
                <a:solidFill>
                  <a:srgbClr val="CE181E"/>
                </a:solidFill>
                <a:latin typeface="Arial"/>
                <a:ea typeface="DejaVu Sans"/>
              </a:rPr>
              <a:t>bp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] 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Triceps skin fold thickness (mm) [</a:t>
            </a:r>
            <a:r>
              <a:rPr lang="en-US" sz="2800" b="0" strike="noStrike" spc="-1">
                <a:solidFill>
                  <a:srgbClr val="CE181E"/>
                </a:solidFill>
                <a:latin typeface="Arial"/>
                <a:ea typeface="DejaVu Sans"/>
              </a:rPr>
              <a:t>skin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] 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Body mass index (weight in kg/(height² in m² ) [</a:t>
            </a:r>
            <a:r>
              <a:rPr lang="en-US" sz="2800" b="0" strike="noStrike" spc="-1">
                <a:solidFill>
                  <a:srgbClr val="CE181E"/>
                </a:solidFill>
                <a:latin typeface="Arial"/>
                <a:ea typeface="DejaVu Sans"/>
              </a:rPr>
              <a:t>bmi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] 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Diabetes pedigree function[</a:t>
            </a:r>
            <a:r>
              <a:rPr lang="en-US" sz="2800" b="0" strike="noStrike" spc="-1">
                <a:solidFill>
                  <a:srgbClr val="CE181E"/>
                </a:solidFill>
                <a:latin typeface="Arial"/>
                <a:ea typeface="DejaVu Sans"/>
              </a:rPr>
              <a:t>ped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] 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Age (years)[</a:t>
            </a:r>
            <a:r>
              <a:rPr lang="en-US" sz="2800" b="0" strike="noStrike" spc="-1">
                <a:solidFill>
                  <a:srgbClr val="CE181E"/>
                </a:solidFill>
                <a:latin typeface="Arial"/>
                <a:ea typeface="DejaVu Sans"/>
              </a:rPr>
              <a:t>age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] 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Diabetes (No or Yes) [</a:t>
            </a:r>
            <a:r>
              <a:rPr lang="en-US" sz="2800" b="0" strike="noStrike" spc="-1">
                <a:solidFill>
                  <a:srgbClr val="CE181E"/>
                </a:solidFill>
                <a:latin typeface="Arial"/>
                <a:ea typeface="DejaVu Sans"/>
              </a:rPr>
              <a:t>Type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____________________________________________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120" name="Group 2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21" name="CustomShape 3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4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MEASURED VARIABLES 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123" name="CustomShape 5"/>
          <p:cNvSpPr/>
          <p:nvPr/>
        </p:nvSpPr>
        <p:spPr>
          <a:xfrm>
            <a:off x="299880" y="2743200"/>
            <a:ext cx="9094680" cy="48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_____________________________________________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279360" y="1314360"/>
            <a:ext cx="9597960" cy="1279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data set has 8 variables, and the typical machine learning task is to predict the class variable of whether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subject has been diagnostic diabetes or not.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26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DATA EXPLORATION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28" name="Imatge 127"/>
          <p:cNvPicPr/>
          <p:nvPr/>
        </p:nvPicPr>
        <p:blipFill>
          <a:blip r:embed="rId2"/>
          <a:stretch/>
        </p:blipFill>
        <p:spPr>
          <a:xfrm>
            <a:off x="639720" y="1096920"/>
            <a:ext cx="8867520" cy="1014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30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DATA EXPLORATION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32" name="Imatge 131"/>
          <p:cNvPicPr/>
          <p:nvPr/>
        </p:nvPicPr>
        <p:blipFill>
          <a:blip r:embed="rId2"/>
          <a:stretch/>
        </p:blipFill>
        <p:spPr>
          <a:xfrm>
            <a:off x="92160" y="1166760"/>
            <a:ext cx="4794120" cy="3400200"/>
          </a:xfrm>
          <a:prstGeom prst="rect">
            <a:avLst/>
          </a:prstGeom>
          <a:ln>
            <a:noFill/>
          </a:ln>
        </p:spPr>
      </p:pic>
      <p:pic>
        <p:nvPicPr>
          <p:cNvPr id="133" name="Imatge 132"/>
          <p:cNvPicPr/>
          <p:nvPr/>
        </p:nvPicPr>
        <p:blipFill>
          <a:blip r:embed="rId3"/>
          <a:stretch/>
        </p:blipFill>
        <p:spPr>
          <a:xfrm>
            <a:off x="4933800" y="3840120"/>
            <a:ext cx="4938480" cy="352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2920" y="301320"/>
            <a:ext cx="9051840" cy="124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Predictors Histogram-Normal pdf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35" name="Imatge 134"/>
          <p:cNvPicPr/>
          <p:nvPr/>
        </p:nvPicPr>
        <p:blipFill>
          <a:blip r:embed="rId2"/>
          <a:stretch/>
        </p:blipFill>
        <p:spPr>
          <a:xfrm>
            <a:off x="822240" y="1828800"/>
            <a:ext cx="7947000" cy="507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37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DATA EXPLORATION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39" name="Imatge 138"/>
          <p:cNvPicPr/>
          <p:nvPr/>
        </p:nvPicPr>
        <p:blipFill>
          <a:blip r:embed="rId2"/>
          <a:stretch/>
        </p:blipFill>
        <p:spPr>
          <a:xfrm>
            <a:off x="988920" y="1206360"/>
            <a:ext cx="7862760" cy="970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41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DATA EXPLORATION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43" name="Imatge 142"/>
          <p:cNvPicPr/>
          <p:nvPr/>
        </p:nvPicPr>
        <p:blipFill>
          <a:blip r:embed="rId2"/>
          <a:stretch/>
        </p:blipFill>
        <p:spPr>
          <a:xfrm>
            <a:off x="822240" y="1463760"/>
            <a:ext cx="8319960" cy="755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45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DATA EXPLORATION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47" name="Imatge 146"/>
          <p:cNvPicPr/>
          <p:nvPr/>
        </p:nvPicPr>
        <p:blipFill>
          <a:blip r:embed="rId2"/>
          <a:stretch/>
        </p:blipFill>
        <p:spPr>
          <a:xfrm>
            <a:off x="1920960" y="1108080"/>
            <a:ext cx="5941800" cy="5016240"/>
          </a:xfrm>
          <a:prstGeom prst="rect">
            <a:avLst/>
          </a:prstGeom>
          <a:ln>
            <a:noFill/>
          </a:ln>
        </p:spPr>
      </p:pic>
      <p:sp>
        <p:nvSpPr>
          <p:cNvPr id="148" name="CustomShape 4"/>
          <p:cNvSpPr/>
          <p:nvPr/>
        </p:nvSpPr>
        <p:spPr>
          <a:xfrm>
            <a:off x="2560680" y="6218280"/>
            <a:ext cx="4171680" cy="598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Treshold Value:0.90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predictors are slightly correlationed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50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DATA EXPLORATION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152" name="CustomShape 4"/>
          <p:cNvSpPr/>
          <p:nvPr/>
        </p:nvSpPr>
        <p:spPr>
          <a:xfrm>
            <a:off x="3017880" y="1189080"/>
            <a:ext cx="3860640" cy="36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VARIANCE INFLUENCE FACTORS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153" name="Table 5"/>
          <p:cNvGraphicFramePr/>
          <p:nvPr/>
        </p:nvGraphicFramePr>
        <p:xfrm>
          <a:off x="3730680" y="1987560"/>
          <a:ext cx="2835000" cy="4186440"/>
        </p:xfrm>
        <a:graphic>
          <a:graphicData uri="http://schemas.openxmlformats.org/drawingml/2006/table">
            <a:tbl>
              <a:tblPr/>
              <a:tblGrid>
                <a:gridCol w="1431000"/>
                <a:gridCol w="1404000"/>
              </a:tblGrid>
              <a:tr h="498960"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Predictor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VIF Factor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bmi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11.280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3720"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skin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8.615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bp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8.250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glu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6.089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age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3.691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npreg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3.258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ped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1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2.489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54" name="CustomShape 6"/>
          <p:cNvSpPr/>
          <p:nvPr/>
        </p:nvSpPr>
        <p:spPr>
          <a:xfrm>
            <a:off x="2925720" y="6372000"/>
            <a:ext cx="4205160" cy="342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bmi and skin predictors are collinears 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56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FITTING WITH FULL DATA 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58" name="Imatge 157"/>
          <p:cNvPicPr/>
          <p:nvPr/>
        </p:nvPicPr>
        <p:blipFill>
          <a:blip r:embed="rId2"/>
          <a:stretch/>
        </p:blipFill>
        <p:spPr>
          <a:xfrm>
            <a:off x="1789200" y="1219320"/>
            <a:ext cx="6621120" cy="755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"/>
          <p:cNvGrpSpPr/>
          <p:nvPr/>
        </p:nvGrpSpPr>
        <p:grpSpPr>
          <a:xfrm>
            <a:off x="771480" y="365040"/>
            <a:ext cx="8820000" cy="663480"/>
            <a:chOff x="771480" y="365040"/>
            <a:chExt cx="8820000" cy="663480"/>
          </a:xfrm>
        </p:grpSpPr>
        <p:sp>
          <p:nvSpPr>
            <p:cNvPr id="160" name="CustomShape 2"/>
            <p:cNvSpPr/>
            <p:nvPr/>
          </p:nvSpPr>
          <p:spPr>
            <a:xfrm>
              <a:off x="771480" y="365040"/>
              <a:ext cx="8820000" cy="663480"/>
            </a:xfrm>
            <a:custGeom>
              <a:avLst/>
              <a:gdLst/>
              <a:ahLst/>
              <a:cxnLst/>
              <a:rect l="l" t="t" r="r" b="b"/>
              <a:pathLst>
                <a:path w="24507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4501" y="1848"/>
                  </a:lnTo>
                  <a:cubicBezTo>
                    <a:pt x="24503" y="1848"/>
                    <a:pt x="24506" y="1846"/>
                    <a:pt x="24506" y="1844"/>
                  </a:cubicBezTo>
                  <a:lnTo>
                    <a:pt x="24506" y="4"/>
                  </a:lnTo>
                  <a:cubicBezTo>
                    <a:pt x="24506" y="2"/>
                    <a:pt x="24503" y="0"/>
                    <a:pt x="24501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3"/>
            <p:cNvSpPr/>
            <p:nvPr/>
          </p:nvSpPr>
          <p:spPr>
            <a:xfrm>
              <a:off x="771480" y="365040"/>
              <a:ext cx="882000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CONFUSION MATRIX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62" name="Imatge 161"/>
          <p:cNvPicPr/>
          <p:nvPr/>
        </p:nvPicPr>
        <p:blipFill>
          <a:blip r:embed="rId2"/>
          <a:stretch/>
        </p:blipFill>
        <p:spPr>
          <a:xfrm>
            <a:off x="1096920" y="1371600"/>
            <a:ext cx="8319960" cy="755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82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PIMA INDIAS DATASET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84" name="CustomShape 4"/>
          <p:cNvSpPr/>
          <p:nvPr/>
        </p:nvSpPr>
        <p:spPr>
          <a:xfrm>
            <a:off x="268200" y="1860480"/>
            <a:ext cx="9056520" cy="490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This study is about Pima Indians, a community of American Indians in Arizona,  which have an unusual high incidence and prevalence of diabetes mellitus. 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64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NUMERICAL RESULTS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66" name="Imatge 165"/>
          <p:cNvPicPr/>
          <p:nvPr/>
        </p:nvPicPr>
        <p:blipFill>
          <a:blip r:embed="rId2"/>
          <a:stretch/>
        </p:blipFill>
        <p:spPr>
          <a:xfrm>
            <a:off x="2425680" y="2031840"/>
            <a:ext cx="5384520" cy="355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"/>
          <p:cNvGrpSpPr/>
          <p:nvPr/>
        </p:nvGrpSpPr>
        <p:grpSpPr>
          <a:xfrm>
            <a:off x="765000" y="546120"/>
            <a:ext cx="8461440" cy="663480"/>
            <a:chOff x="765000" y="546120"/>
            <a:chExt cx="8461440" cy="663480"/>
          </a:xfrm>
        </p:grpSpPr>
        <p:sp>
          <p:nvSpPr>
            <p:cNvPr id="168" name="CustomShape 2"/>
            <p:cNvSpPr/>
            <p:nvPr/>
          </p:nvSpPr>
          <p:spPr>
            <a:xfrm>
              <a:off x="765000" y="546120"/>
              <a:ext cx="8461440" cy="663480"/>
            </a:xfrm>
            <a:custGeom>
              <a:avLst/>
              <a:gdLst/>
              <a:ahLst/>
              <a:cxnLst/>
              <a:rect l="l" t="t" r="r" b="b"/>
              <a:pathLst>
                <a:path w="23510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5" y="1848"/>
                  </a:lnTo>
                  <a:cubicBezTo>
                    <a:pt x="23507" y="1848"/>
                    <a:pt x="23509" y="1846"/>
                    <a:pt x="23509" y="1844"/>
                  </a:cubicBezTo>
                  <a:lnTo>
                    <a:pt x="23509" y="4"/>
                  </a:lnTo>
                  <a:cubicBezTo>
                    <a:pt x="23509" y="2"/>
                    <a:pt x="23507" y="0"/>
                    <a:pt x="23505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3"/>
            <p:cNvSpPr/>
            <p:nvPr/>
          </p:nvSpPr>
          <p:spPr>
            <a:xfrm>
              <a:off x="765000" y="546120"/>
              <a:ext cx="846144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BINARY CLASSIFICATION RESULTS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70" name="Imatge 169"/>
          <p:cNvPicPr/>
          <p:nvPr/>
        </p:nvPicPr>
        <p:blipFill>
          <a:blip r:embed="rId2"/>
          <a:stretch/>
        </p:blipFill>
        <p:spPr>
          <a:xfrm>
            <a:off x="1006560" y="1365120"/>
            <a:ext cx="7588080" cy="485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"/>
          <p:cNvGrpSpPr/>
          <p:nvPr/>
        </p:nvGrpSpPr>
        <p:grpSpPr>
          <a:xfrm>
            <a:off x="765000" y="546120"/>
            <a:ext cx="8461440" cy="663480"/>
            <a:chOff x="765000" y="546120"/>
            <a:chExt cx="8461440" cy="663480"/>
          </a:xfrm>
        </p:grpSpPr>
        <p:sp>
          <p:nvSpPr>
            <p:cNvPr id="172" name="CustomShape 2"/>
            <p:cNvSpPr/>
            <p:nvPr/>
          </p:nvSpPr>
          <p:spPr>
            <a:xfrm>
              <a:off x="765000" y="546120"/>
              <a:ext cx="8461440" cy="663480"/>
            </a:xfrm>
            <a:custGeom>
              <a:avLst/>
              <a:gdLst/>
              <a:ahLst/>
              <a:cxnLst/>
              <a:rect l="l" t="t" r="r" b="b"/>
              <a:pathLst>
                <a:path w="23510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5" y="1848"/>
                  </a:lnTo>
                  <a:cubicBezTo>
                    <a:pt x="23507" y="1848"/>
                    <a:pt x="23509" y="1846"/>
                    <a:pt x="23509" y="1844"/>
                  </a:cubicBezTo>
                  <a:lnTo>
                    <a:pt x="23509" y="4"/>
                  </a:lnTo>
                  <a:cubicBezTo>
                    <a:pt x="23509" y="2"/>
                    <a:pt x="23507" y="0"/>
                    <a:pt x="23505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3"/>
            <p:cNvSpPr/>
            <p:nvPr/>
          </p:nvSpPr>
          <p:spPr>
            <a:xfrm>
              <a:off x="765000" y="546120"/>
              <a:ext cx="846144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BINARY CLASSIFICATION RESULTS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74" name="Imatge 173"/>
          <p:cNvPicPr/>
          <p:nvPr/>
        </p:nvPicPr>
        <p:blipFill>
          <a:blip r:embed="rId2"/>
          <a:stretch/>
        </p:blipFill>
        <p:spPr>
          <a:xfrm>
            <a:off x="1920960" y="1646280"/>
            <a:ext cx="5422680" cy="473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76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FEATURES SELECTION P-VALUES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78" name="Imatge 177"/>
          <p:cNvPicPr/>
          <p:nvPr/>
        </p:nvPicPr>
        <p:blipFill>
          <a:blip r:embed="rId2"/>
          <a:stretch/>
        </p:blipFill>
        <p:spPr>
          <a:xfrm>
            <a:off x="746280" y="1165320"/>
            <a:ext cx="7130520" cy="6438600"/>
          </a:xfrm>
          <a:prstGeom prst="rect">
            <a:avLst/>
          </a:prstGeom>
          <a:ln>
            <a:noFill/>
          </a:ln>
        </p:spPr>
      </p:pic>
      <p:pic>
        <p:nvPicPr>
          <p:cNvPr id="179" name="Imatge 178"/>
          <p:cNvPicPr/>
          <p:nvPr/>
        </p:nvPicPr>
        <p:blipFill>
          <a:blip r:embed="rId3"/>
          <a:stretch/>
        </p:blipFill>
        <p:spPr>
          <a:xfrm>
            <a:off x="3460680" y="2406600"/>
            <a:ext cx="3473280" cy="4431960"/>
          </a:xfrm>
          <a:prstGeom prst="rect">
            <a:avLst/>
          </a:prstGeom>
          <a:ln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1557360" y="2967120"/>
            <a:ext cx="5210280" cy="272520"/>
          </a:xfrm>
          <a:custGeom>
            <a:avLst/>
            <a:gdLst/>
            <a:ahLst/>
            <a:cxnLst/>
            <a:rect l="l" t="t" r="r" b="b"/>
            <a:pathLst>
              <a:path w="14480" h="764">
                <a:moveTo>
                  <a:pt x="0" y="0"/>
                </a:moveTo>
                <a:lnTo>
                  <a:pt x="14479" y="0"/>
                </a:lnTo>
                <a:lnTo>
                  <a:pt x="14479" y="763"/>
                </a:lnTo>
                <a:lnTo>
                  <a:pt x="0" y="763"/>
                </a:lnTo>
                <a:lnTo>
                  <a:pt x="0" y="0"/>
                </a:lnTo>
                <a:moveTo>
                  <a:pt x="70" y="70"/>
                </a:moveTo>
                <a:lnTo>
                  <a:pt x="14408" y="70"/>
                </a:lnTo>
                <a:lnTo>
                  <a:pt x="14408" y="692"/>
                </a:lnTo>
                <a:lnTo>
                  <a:pt x="70" y="692"/>
                </a:lnTo>
                <a:lnTo>
                  <a:pt x="70" y="70"/>
                </a:lnTo>
              </a:path>
            </a:pathLst>
          </a:custGeom>
          <a:solidFill>
            <a:srgbClr val="729FCF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5"/>
          <p:cNvSpPr/>
          <p:nvPr/>
        </p:nvSpPr>
        <p:spPr>
          <a:xfrm>
            <a:off x="7461360" y="4039200"/>
            <a:ext cx="1726920" cy="597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  <a:effectLst>
            <a:outerShdw dist="102841" dir="2700000">
              <a:srgbClr val="80808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6"/>
          <p:cNvSpPr/>
          <p:nvPr/>
        </p:nvSpPr>
        <p:spPr>
          <a:xfrm>
            <a:off x="7478640" y="4135320"/>
            <a:ext cx="1663560" cy="342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 selection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6858000" y="4389480"/>
            <a:ext cx="547560" cy="360"/>
          </a:xfrm>
          <a:custGeom>
            <a:avLst/>
            <a:gdLst/>
            <a:ahLst/>
            <a:cxnLst/>
            <a:rect l="l" t="t" r="r" b="b"/>
            <a:pathLst>
              <a:path w="1528" h="6">
                <a:moveTo>
                  <a:pt x="0" y="2"/>
                </a:moveTo>
                <a:lnTo>
                  <a:pt x="303" y="0"/>
                </a:lnTo>
                <a:lnTo>
                  <a:pt x="303" y="1"/>
                </a:lnTo>
                <a:lnTo>
                  <a:pt x="1223" y="1"/>
                </a:lnTo>
                <a:lnTo>
                  <a:pt x="1223" y="0"/>
                </a:lnTo>
                <a:lnTo>
                  <a:pt x="1527" y="2"/>
                </a:lnTo>
                <a:lnTo>
                  <a:pt x="1223" y="5"/>
                </a:lnTo>
                <a:lnTo>
                  <a:pt x="1223" y="3"/>
                </a:lnTo>
                <a:lnTo>
                  <a:pt x="303" y="3"/>
                </a:lnTo>
                <a:lnTo>
                  <a:pt x="303" y="5"/>
                </a:lnTo>
                <a:lnTo>
                  <a:pt x="0" y="2"/>
                </a:lnTo>
              </a:path>
            </a:pathLst>
          </a:custGeom>
          <a:solidFill>
            <a:srgbClr val="729FCF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8"/>
          <p:cNvSpPr/>
          <p:nvPr/>
        </p:nvSpPr>
        <p:spPr>
          <a:xfrm>
            <a:off x="1493280" y="4261320"/>
            <a:ext cx="5210280" cy="272520"/>
          </a:xfrm>
          <a:custGeom>
            <a:avLst/>
            <a:gdLst/>
            <a:ahLst/>
            <a:cxnLst/>
            <a:rect l="l" t="t" r="r" b="b"/>
            <a:pathLst>
              <a:path w="14480" h="764">
                <a:moveTo>
                  <a:pt x="0" y="0"/>
                </a:moveTo>
                <a:lnTo>
                  <a:pt x="14479" y="0"/>
                </a:lnTo>
                <a:lnTo>
                  <a:pt x="14479" y="763"/>
                </a:lnTo>
                <a:lnTo>
                  <a:pt x="0" y="763"/>
                </a:lnTo>
                <a:lnTo>
                  <a:pt x="0" y="0"/>
                </a:lnTo>
                <a:moveTo>
                  <a:pt x="70" y="70"/>
                </a:moveTo>
                <a:lnTo>
                  <a:pt x="14408" y="70"/>
                </a:lnTo>
                <a:lnTo>
                  <a:pt x="14408" y="692"/>
                </a:lnTo>
                <a:lnTo>
                  <a:pt x="70" y="692"/>
                </a:lnTo>
                <a:lnTo>
                  <a:pt x="70" y="70"/>
                </a:lnTo>
              </a:path>
            </a:pathLst>
          </a:custGeom>
          <a:solidFill>
            <a:srgbClr val="729FCF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7337880" y="2857320"/>
            <a:ext cx="1850400" cy="59796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  <a:effectLst>
            <a:outerShdw dist="102841" dir="2700000">
              <a:srgbClr val="FF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7337880" y="2963160"/>
            <a:ext cx="2202840" cy="38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Good selection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7" name="CustomShape 11"/>
          <p:cNvSpPr/>
          <p:nvPr/>
        </p:nvSpPr>
        <p:spPr>
          <a:xfrm>
            <a:off x="6769440" y="3108240"/>
            <a:ext cx="547560" cy="360"/>
          </a:xfrm>
          <a:custGeom>
            <a:avLst/>
            <a:gdLst/>
            <a:ahLst/>
            <a:cxnLst/>
            <a:rect l="l" t="t" r="r" b="b"/>
            <a:pathLst>
              <a:path w="1528" h="6">
                <a:moveTo>
                  <a:pt x="0" y="2"/>
                </a:moveTo>
                <a:lnTo>
                  <a:pt x="303" y="0"/>
                </a:lnTo>
                <a:lnTo>
                  <a:pt x="303" y="1"/>
                </a:lnTo>
                <a:lnTo>
                  <a:pt x="1223" y="1"/>
                </a:lnTo>
                <a:lnTo>
                  <a:pt x="1223" y="0"/>
                </a:lnTo>
                <a:lnTo>
                  <a:pt x="1527" y="2"/>
                </a:lnTo>
                <a:lnTo>
                  <a:pt x="1223" y="5"/>
                </a:lnTo>
                <a:lnTo>
                  <a:pt x="1223" y="3"/>
                </a:lnTo>
                <a:lnTo>
                  <a:pt x="303" y="3"/>
                </a:lnTo>
                <a:lnTo>
                  <a:pt x="303" y="5"/>
                </a:lnTo>
                <a:lnTo>
                  <a:pt x="0" y="2"/>
                </a:lnTo>
              </a:path>
            </a:pathLst>
          </a:custGeom>
          <a:solidFill>
            <a:srgbClr val="729FCF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"/>
          <p:cNvGrpSpPr/>
          <p:nvPr/>
        </p:nvGrpSpPr>
        <p:grpSpPr>
          <a:xfrm>
            <a:off x="614520" y="179280"/>
            <a:ext cx="8461080" cy="663480"/>
            <a:chOff x="614520" y="179280"/>
            <a:chExt cx="8461080" cy="663480"/>
          </a:xfrm>
        </p:grpSpPr>
        <p:sp>
          <p:nvSpPr>
            <p:cNvPr id="189" name="CustomShape 2"/>
            <p:cNvSpPr/>
            <p:nvPr/>
          </p:nvSpPr>
          <p:spPr>
            <a:xfrm>
              <a:off x="614520" y="17928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3"/>
            <p:cNvSpPr/>
            <p:nvPr/>
          </p:nvSpPr>
          <p:spPr>
            <a:xfrm>
              <a:off x="614520" y="17928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FEATURES SELECTION P-VALUES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191" name="Imatge 190"/>
          <p:cNvPicPr/>
          <p:nvPr/>
        </p:nvPicPr>
        <p:blipFill>
          <a:blip r:embed="rId2"/>
          <a:stretch/>
        </p:blipFill>
        <p:spPr>
          <a:xfrm>
            <a:off x="1006560" y="914400"/>
            <a:ext cx="7588080" cy="649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93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BEST FEATURES SUBSET 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195" name="CustomShape 4"/>
          <p:cNvSpPr/>
          <p:nvPr/>
        </p:nvSpPr>
        <p:spPr>
          <a:xfrm>
            <a:off x="457200" y="1096920"/>
            <a:ext cx="9142200" cy="102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Best performance is   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81.93%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using   smd.GenLogit (C=0.2) with 3 predictors   							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			</a:t>
            </a:r>
            <a:r>
              <a:rPr lang="en-US" sz="2200" b="1" strike="noStrike" spc="-1">
                <a:solidFill>
                  <a:srgbClr val="000000"/>
                </a:solidFill>
                <a:latin typeface="Arial"/>
                <a:ea typeface="DejaVu Sans"/>
              </a:rPr>
              <a:t>npreg,glu,bmi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182520" y="1828800"/>
            <a:ext cx="9416880" cy="469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                                                                                smd.Logit           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smd.GenLogit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Optimization terminated successfully.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         Current function value:                                   0.474714             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1.285654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Iterations                                                               6                         17                                                                    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                          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97" name="Imatge 196"/>
          <p:cNvPicPr/>
          <p:nvPr/>
        </p:nvPicPr>
        <p:blipFill>
          <a:blip r:embed="rId2"/>
          <a:stretch/>
        </p:blipFill>
        <p:spPr>
          <a:xfrm>
            <a:off x="1131840" y="3565440"/>
            <a:ext cx="8010360" cy="301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99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BEST FEATURES SUBSET 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201" name="CustomShape 4"/>
          <p:cNvSpPr/>
          <p:nvPr/>
        </p:nvSpPr>
        <p:spPr>
          <a:xfrm>
            <a:off x="457200" y="1096920"/>
            <a:ext cx="9142200" cy="102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Best performance is   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81.93%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using   smd.GenLogit (C=0.2) with 3 predictors   							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			</a:t>
            </a:r>
            <a:r>
              <a:rPr lang="en-US" sz="2200" b="1" strike="noStrike" spc="-1">
                <a:solidFill>
                  <a:srgbClr val="000000"/>
                </a:solidFill>
                <a:latin typeface="Arial"/>
                <a:ea typeface="DejaVu Sans"/>
              </a:rPr>
              <a:t>npreg,glu,bmi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2" name="Imatge 201"/>
          <p:cNvPicPr/>
          <p:nvPr/>
        </p:nvPicPr>
        <p:blipFill>
          <a:blip r:embed="rId2"/>
          <a:stretch/>
        </p:blipFill>
        <p:spPr>
          <a:xfrm>
            <a:off x="557280" y="2201760"/>
            <a:ext cx="9042120" cy="437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04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BEST FEATURES SUBSET 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206" name="CustomShape 4"/>
          <p:cNvSpPr/>
          <p:nvPr/>
        </p:nvSpPr>
        <p:spPr>
          <a:xfrm>
            <a:off x="549360" y="1038240"/>
            <a:ext cx="9142200" cy="102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Best performance is   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81.93%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using   smd.GenLogit (C=0.2) with 3 predictors   							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			</a:t>
            </a:r>
            <a:r>
              <a:rPr lang="en-US" sz="2200" b="1" strike="noStrike" spc="-1">
                <a:solidFill>
                  <a:srgbClr val="000000"/>
                </a:solidFill>
                <a:latin typeface="Arial"/>
                <a:ea typeface="DejaVu Sans"/>
              </a:rPr>
              <a:t>npreg,glu,bmi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7" name="Imatge 206"/>
          <p:cNvPicPr/>
          <p:nvPr/>
        </p:nvPicPr>
        <p:blipFill>
          <a:blip r:embed="rId2"/>
          <a:stretch/>
        </p:blipFill>
        <p:spPr>
          <a:xfrm>
            <a:off x="549360" y="2193840"/>
            <a:ext cx="9042120" cy="437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09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FEATURES SELECTION Z-SCORE 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11" name="Imatge 210"/>
          <p:cNvPicPr/>
          <p:nvPr/>
        </p:nvPicPr>
        <p:blipFill>
          <a:blip r:embed="rId2"/>
          <a:stretch/>
        </p:blipFill>
        <p:spPr>
          <a:xfrm>
            <a:off x="657360" y="1127160"/>
            <a:ext cx="8502480" cy="7100640"/>
          </a:xfrm>
          <a:prstGeom prst="rect">
            <a:avLst/>
          </a:prstGeom>
          <a:ln>
            <a:noFill/>
          </a:ln>
        </p:spPr>
      </p:pic>
      <p:sp>
        <p:nvSpPr>
          <p:cNvPr id="212" name="CustomShape 4"/>
          <p:cNvSpPr/>
          <p:nvPr/>
        </p:nvSpPr>
        <p:spPr>
          <a:xfrm>
            <a:off x="1096920" y="5761080"/>
            <a:ext cx="7689600" cy="110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========================================================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There are predictors strongly significative to level  0.025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                            glu,ped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========================================================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1"/>
          <p:cNvGrpSpPr/>
          <p:nvPr/>
        </p:nvGrpSpPr>
        <p:grpSpPr>
          <a:xfrm>
            <a:off x="549360" y="274680"/>
            <a:ext cx="9229320" cy="1274400"/>
            <a:chOff x="549360" y="274680"/>
            <a:chExt cx="9229320" cy="1274400"/>
          </a:xfrm>
        </p:grpSpPr>
        <p:sp>
          <p:nvSpPr>
            <p:cNvPr id="214" name="CustomShape 2"/>
            <p:cNvSpPr/>
            <p:nvPr/>
          </p:nvSpPr>
          <p:spPr>
            <a:xfrm>
              <a:off x="549360" y="274680"/>
              <a:ext cx="9229320" cy="1274400"/>
            </a:xfrm>
            <a:custGeom>
              <a:avLst/>
              <a:gdLst/>
              <a:ahLst/>
              <a:cxnLst/>
              <a:rect l="l" t="t" r="r" b="b"/>
              <a:pathLst>
                <a:path w="25644" h="3546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lnTo>
                    <a:pt x="0" y="3537"/>
                  </a:lnTo>
                  <a:cubicBezTo>
                    <a:pt x="0" y="3541"/>
                    <a:pt x="4" y="3545"/>
                    <a:pt x="8" y="3545"/>
                  </a:cubicBezTo>
                  <a:lnTo>
                    <a:pt x="25634" y="3545"/>
                  </a:lnTo>
                  <a:cubicBezTo>
                    <a:pt x="25638" y="3545"/>
                    <a:pt x="25643" y="3541"/>
                    <a:pt x="25643" y="3537"/>
                  </a:cubicBezTo>
                  <a:lnTo>
                    <a:pt x="25643" y="8"/>
                  </a:lnTo>
                  <a:cubicBezTo>
                    <a:pt x="25643" y="4"/>
                    <a:pt x="25638" y="0"/>
                    <a:pt x="25634" y="0"/>
                  </a:cubicBezTo>
                  <a:lnTo>
                    <a:pt x="8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3"/>
            <p:cNvSpPr/>
            <p:nvPr/>
          </p:nvSpPr>
          <p:spPr>
            <a:xfrm>
              <a:off x="549360" y="274680"/>
              <a:ext cx="9229320" cy="100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CROSS VALIDATION  K_FOLD=5 (IMPLEMENTATION IN STATSMODELS)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16" name="Imatge 215"/>
          <p:cNvPicPr/>
          <p:nvPr/>
        </p:nvPicPr>
        <p:blipFill>
          <a:blip r:embed="rId2"/>
          <a:stretch/>
        </p:blipFill>
        <p:spPr>
          <a:xfrm>
            <a:off x="2286000" y="1646280"/>
            <a:ext cx="5209920" cy="530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86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ABOUT THE DIABETES MELLITUS </a:t>
              </a:r>
              <a:endParaRPr lang="en-US" sz="3200" b="0" strike="noStrike" spc="-1">
                <a:latin typeface="Arial"/>
              </a:endParaRPr>
            </a:p>
          </p:txBody>
        </p:sp>
      </p:grpSp>
      <p:grpSp>
        <p:nvGrpSpPr>
          <p:cNvPr id="2" name="Agrupa 1"/>
          <p:cNvGrpSpPr/>
          <p:nvPr/>
        </p:nvGrpSpPr>
        <p:grpSpPr>
          <a:xfrm>
            <a:off x="316800" y="1475581"/>
            <a:ext cx="9142200" cy="7535686"/>
            <a:chOff x="316800" y="1475581"/>
            <a:chExt cx="9142200" cy="7535686"/>
          </a:xfrm>
        </p:grpSpPr>
        <p:sp>
          <p:nvSpPr>
            <p:cNvPr id="89" name="CustomShape 5"/>
            <p:cNvSpPr/>
            <p:nvPr/>
          </p:nvSpPr>
          <p:spPr>
            <a:xfrm>
              <a:off x="316800" y="1475581"/>
              <a:ext cx="9142200" cy="753568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From Wikipedia, the free encyclopedia</a:t>
              </a:r>
              <a:r>
                <a:rPr dirty="0"/>
                <a:t/>
              </a:r>
              <a:br>
                <a:rPr dirty="0"/>
              </a:br>
              <a:r>
                <a:rPr lang="en-US" sz="2800" b="1" strike="noStrike" spc="-1" dirty="0">
                  <a:solidFill>
                    <a:srgbClr val="3465A4"/>
                  </a:solidFill>
                  <a:latin typeface="Arial"/>
                  <a:ea typeface="DejaVu Sans"/>
                </a:rPr>
                <a:t>Diabetes mellitus type 2 (also known as type 2 diabetes) is a long-term metabolic disorder that is characterized by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high blood sugar, </a:t>
              </a:r>
              <a:r>
                <a:rPr dirty="0"/>
                <a:t/>
              </a:r>
              <a:br>
                <a:rPr dirty="0"/>
              </a:b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insulin resistance, </a:t>
              </a:r>
              <a:r>
                <a:rPr dirty="0"/>
                <a:t/>
              </a:r>
              <a:br>
                <a:rPr dirty="0"/>
              </a:b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and relative lack of insulin,</a:t>
              </a:r>
              <a:r>
                <a:rPr dirty="0"/>
                <a:t/>
              </a:r>
              <a:br>
                <a:rPr dirty="0"/>
              </a:b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increased thirst, </a:t>
              </a:r>
              <a:r>
                <a:rPr dirty="0"/>
                <a:t/>
              </a:r>
              <a:br>
                <a:rPr dirty="0"/>
              </a:b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frequent urination, </a:t>
              </a:r>
              <a:r>
                <a:rPr dirty="0"/>
                <a:t/>
              </a:r>
              <a:br>
                <a:rPr dirty="0"/>
              </a:b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and unexplained weight loss.</a:t>
              </a:r>
              <a:r>
                <a:rPr dirty="0"/>
                <a:t/>
              </a:r>
              <a:br>
                <a:rPr dirty="0"/>
              </a:b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Symptoms may also include </a:t>
              </a:r>
              <a:r>
                <a:rPr dirty="0"/>
                <a:t/>
              </a:r>
              <a:br>
                <a:rPr dirty="0"/>
              </a:b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increased hunger, </a:t>
              </a:r>
              <a:r>
                <a:rPr dirty="0"/>
                <a:t/>
              </a:r>
              <a:br>
                <a:rPr dirty="0"/>
              </a:br>
              <a:r>
                <a:rPr lang="en-US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feeling tired, 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r>
                <a:rPr dirty="0"/>
                <a:t/>
              </a:r>
              <a:br>
                <a:rPr dirty="0"/>
              </a:br>
              <a:endParaRPr lang="en-US" sz="1400" b="0" strike="noStrike" spc="-1" dirty="0">
                <a:latin typeface="Arial"/>
              </a:endParaRPr>
            </a:p>
          </p:txBody>
        </p:sp>
        <p:pic>
          <p:nvPicPr>
            <p:cNvPr id="90" name="Imatge 89"/>
            <p:cNvPicPr/>
            <p:nvPr/>
          </p:nvPicPr>
          <p:blipFill>
            <a:blip r:embed="rId2"/>
            <a:stretch/>
          </p:blipFill>
          <p:spPr>
            <a:xfrm>
              <a:off x="2421865" y="2195661"/>
              <a:ext cx="4865400" cy="450603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18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CROSS VALIDATION  K_FOLD=5 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20" name="Imatge 219"/>
          <p:cNvPicPr/>
          <p:nvPr/>
        </p:nvPicPr>
        <p:blipFill>
          <a:blip r:embed="rId2"/>
          <a:stretch/>
        </p:blipFill>
        <p:spPr>
          <a:xfrm>
            <a:off x="4976640" y="3932280"/>
            <a:ext cx="4989600" cy="3381120"/>
          </a:xfrm>
          <a:prstGeom prst="rect">
            <a:avLst/>
          </a:prstGeom>
          <a:ln>
            <a:noFill/>
          </a:ln>
        </p:spPr>
      </p:pic>
      <p:pic>
        <p:nvPicPr>
          <p:cNvPr id="221" name="Imatge 220"/>
          <p:cNvPicPr/>
          <p:nvPr/>
        </p:nvPicPr>
        <p:blipFill>
          <a:blip r:embed="rId3"/>
          <a:stretch/>
        </p:blipFill>
        <p:spPr>
          <a:xfrm>
            <a:off x="92160" y="1106640"/>
            <a:ext cx="5281200" cy="355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23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CROSS VALIDATION K_FOLD=10 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25" name="Imatge 224"/>
          <p:cNvPicPr/>
          <p:nvPr/>
        </p:nvPicPr>
        <p:blipFill>
          <a:blip r:embed="rId2"/>
          <a:stretch/>
        </p:blipFill>
        <p:spPr>
          <a:xfrm>
            <a:off x="274680" y="1189080"/>
            <a:ext cx="5044680" cy="4113000"/>
          </a:xfrm>
          <a:prstGeom prst="rect">
            <a:avLst/>
          </a:prstGeom>
          <a:ln>
            <a:noFill/>
          </a:ln>
        </p:spPr>
      </p:pic>
      <p:pic>
        <p:nvPicPr>
          <p:cNvPr id="226" name="Imatge 225"/>
          <p:cNvPicPr/>
          <p:nvPr/>
        </p:nvPicPr>
        <p:blipFill>
          <a:blip r:embed="rId3"/>
          <a:stretch/>
        </p:blipFill>
        <p:spPr>
          <a:xfrm>
            <a:off x="668160" y="5459400"/>
            <a:ext cx="4084560" cy="1396800"/>
          </a:xfrm>
          <a:prstGeom prst="rect">
            <a:avLst/>
          </a:prstGeom>
          <a:ln>
            <a:noFill/>
          </a:ln>
        </p:spPr>
      </p:pic>
      <p:pic>
        <p:nvPicPr>
          <p:cNvPr id="227" name="Imatge 226"/>
          <p:cNvPicPr/>
          <p:nvPr/>
        </p:nvPicPr>
        <p:blipFill>
          <a:blip r:embed="rId4"/>
          <a:stretch/>
        </p:blipFill>
        <p:spPr>
          <a:xfrm>
            <a:off x="4572000" y="1263600"/>
            <a:ext cx="4633560" cy="4194000"/>
          </a:xfrm>
          <a:prstGeom prst="rect">
            <a:avLst/>
          </a:prstGeom>
          <a:ln>
            <a:noFill/>
          </a:ln>
        </p:spPr>
      </p:pic>
      <p:pic>
        <p:nvPicPr>
          <p:cNvPr id="228" name="Imatge 227"/>
          <p:cNvPicPr/>
          <p:nvPr/>
        </p:nvPicPr>
        <p:blipFill>
          <a:blip r:embed="rId5"/>
          <a:stretch/>
        </p:blipFill>
        <p:spPr>
          <a:xfrm>
            <a:off x="4754520" y="5303880"/>
            <a:ext cx="4167000" cy="147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1"/>
          <p:cNvGrpSpPr/>
          <p:nvPr/>
        </p:nvGrpSpPr>
        <p:grpSpPr>
          <a:xfrm>
            <a:off x="814320" y="365040"/>
            <a:ext cx="8461080" cy="663480"/>
            <a:chOff x="814320" y="365040"/>
            <a:chExt cx="8461080" cy="663480"/>
          </a:xfrm>
        </p:grpSpPr>
        <p:sp>
          <p:nvSpPr>
            <p:cNvPr id="230" name="CustomShape 2"/>
            <p:cNvSpPr/>
            <p:nvPr/>
          </p:nvSpPr>
          <p:spPr>
            <a:xfrm>
              <a:off x="81432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3"/>
            <p:cNvSpPr/>
            <p:nvPr/>
          </p:nvSpPr>
          <p:spPr>
            <a:xfrm>
              <a:off x="81432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CROSS VALIDATION K_FOLD=10 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32" name="Imatge 231"/>
          <p:cNvPicPr/>
          <p:nvPr/>
        </p:nvPicPr>
        <p:blipFill>
          <a:blip r:embed="rId2"/>
          <a:stretch/>
        </p:blipFill>
        <p:spPr>
          <a:xfrm>
            <a:off x="5000760" y="1357200"/>
            <a:ext cx="4986000" cy="3564000"/>
          </a:xfrm>
          <a:prstGeom prst="rect">
            <a:avLst/>
          </a:prstGeom>
          <a:ln>
            <a:noFill/>
          </a:ln>
        </p:spPr>
      </p:pic>
      <p:pic>
        <p:nvPicPr>
          <p:cNvPr id="233" name="Imatge 232"/>
          <p:cNvPicPr/>
          <p:nvPr/>
        </p:nvPicPr>
        <p:blipFill>
          <a:blip r:embed="rId3"/>
          <a:stretch/>
        </p:blipFill>
        <p:spPr>
          <a:xfrm>
            <a:off x="260280" y="1371600"/>
            <a:ext cx="4781520" cy="355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35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CROSS VALIDATION K_FOLD=10 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237" name="CustomShape 4"/>
          <p:cNvSpPr/>
          <p:nvPr/>
        </p:nvSpPr>
        <p:spPr>
          <a:xfrm>
            <a:off x="731880" y="1463760"/>
            <a:ext cx="8410320" cy="142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41240" indent="-280800"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Splitting the dataset in 10 folds and testing the folder number:2 ,</a:t>
            </a:r>
            <a:endParaRPr lang="en-US" sz="1800" b="0" strike="noStrike" spc="-1">
              <a:latin typeface="Arial"/>
            </a:endParaRPr>
          </a:p>
          <a:p>
            <a:pPr marL="741240" indent="-280800"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The Best performance is 100.00% using smd.Logit with 6 predictors</a:t>
            </a:r>
            <a:endParaRPr lang="en-US" sz="1800" b="0" strike="noStrike" spc="-1">
              <a:latin typeface="Arial"/>
            </a:endParaRPr>
          </a:p>
          <a:p>
            <a:pPr marL="741240" indent="-280800"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  <a:p>
            <a:pPr marL="741240" indent="-280800"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    			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Predictors : glu,ped,bmi,skin,bp,npreg</a:t>
            </a:r>
            <a:endParaRPr lang="en-US" sz="1800" b="0" strike="noStrike" spc="-1">
              <a:latin typeface="Arial"/>
            </a:endParaRPr>
          </a:p>
          <a:p>
            <a:pPr marL="741240" indent="-280800">
              <a:lnSpc>
                <a:spcPct val="93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38" name="Imatge 237"/>
          <p:cNvPicPr/>
          <p:nvPr/>
        </p:nvPicPr>
        <p:blipFill>
          <a:blip r:embed="rId2"/>
          <a:stretch/>
        </p:blipFill>
        <p:spPr>
          <a:xfrm>
            <a:off x="457200" y="2841480"/>
            <a:ext cx="9042120" cy="437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1"/>
          <p:cNvGrpSpPr/>
          <p:nvPr/>
        </p:nvGrpSpPr>
        <p:grpSpPr>
          <a:xfrm>
            <a:off x="914400" y="182520"/>
            <a:ext cx="8461080" cy="1184040"/>
            <a:chOff x="914400" y="182520"/>
            <a:chExt cx="8461080" cy="1184040"/>
          </a:xfrm>
        </p:grpSpPr>
        <p:sp>
          <p:nvSpPr>
            <p:cNvPr id="240" name="CustomShape 2"/>
            <p:cNvSpPr/>
            <p:nvPr/>
          </p:nvSpPr>
          <p:spPr>
            <a:xfrm>
              <a:off x="914400" y="182520"/>
              <a:ext cx="8461080" cy="1184040"/>
            </a:xfrm>
            <a:custGeom>
              <a:avLst/>
              <a:gdLst/>
              <a:ahLst/>
              <a:cxnLst/>
              <a:rect l="l" t="t" r="r" b="b"/>
              <a:pathLst>
                <a:path w="23510" h="3296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lnTo>
                    <a:pt x="0" y="3287"/>
                  </a:lnTo>
                  <a:cubicBezTo>
                    <a:pt x="0" y="3291"/>
                    <a:pt x="3" y="3295"/>
                    <a:pt x="7" y="3295"/>
                  </a:cubicBezTo>
                  <a:lnTo>
                    <a:pt x="23501" y="3295"/>
                  </a:lnTo>
                  <a:cubicBezTo>
                    <a:pt x="23505" y="3295"/>
                    <a:pt x="23509" y="3291"/>
                    <a:pt x="23509" y="3287"/>
                  </a:cubicBezTo>
                  <a:lnTo>
                    <a:pt x="23509" y="7"/>
                  </a:lnTo>
                  <a:cubicBezTo>
                    <a:pt x="23509" y="3"/>
                    <a:pt x="23505" y="0"/>
                    <a:pt x="23501" y="0"/>
                  </a:cubicBezTo>
                  <a:lnTo>
                    <a:pt x="7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3"/>
            <p:cNvSpPr/>
            <p:nvPr/>
          </p:nvSpPr>
          <p:spPr>
            <a:xfrm>
              <a:off x="914400" y="182520"/>
              <a:ext cx="8461080" cy="1108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FEATURES SELECTION  </a:t>
              </a:r>
              <a:endParaRPr lang="en-US" sz="3200" b="0" strike="noStrike" spc="-1">
                <a:latin typeface="Arial"/>
              </a:endParaRPr>
            </a:p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PCA(ncomp=7) 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42" name="Imatge 241"/>
          <p:cNvPicPr/>
          <p:nvPr/>
        </p:nvPicPr>
        <p:blipFill>
          <a:blip r:embed="rId2"/>
          <a:stretch/>
        </p:blipFill>
        <p:spPr>
          <a:xfrm>
            <a:off x="0" y="1554120"/>
            <a:ext cx="5483160" cy="5119560"/>
          </a:xfrm>
          <a:prstGeom prst="rect">
            <a:avLst/>
          </a:prstGeom>
          <a:ln>
            <a:noFill/>
          </a:ln>
        </p:spPr>
      </p:pic>
      <p:pic>
        <p:nvPicPr>
          <p:cNvPr id="243" name="Imatge 242"/>
          <p:cNvPicPr/>
          <p:nvPr/>
        </p:nvPicPr>
        <p:blipFill>
          <a:blip r:embed="rId3"/>
          <a:stretch/>
        </p:blipFill>
        <p:spPr>
          <a:xfrm>
            <a:off x="4551480" y="1736640"/>
            <a:ext cx="5414760" cy="466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1"/>
          <p:cNvGrpSpPr/>
          <p:nvPr/>
        </p:nvGrpSpPr>
        <p:grpSpPr>
          <a:xfrm>
            <a:off x="914400" y="182520"/>
            <a:ext cx="8461080" cy="1184040"/>
            <a:chOff x="914400" y="182520"/>
            <a:chExt cx="8461080" cy="1184040"/>
          </a:xfrm>
        </p:grpSpPr>
        <p:sp>
          <p:nvSpPr>
            <p:cNvPr id="245" name="CustomShape 2"/>
            <p:cNvSpPr/>
            <p:nvPr/>
          </p:nvSpPr>
          <p:spPr>
            <a:xfrm>
              <a:off x="914400" y="182520"/>
              <a:ext cx="8461080" cy="1184040"/>
            </a:xfrm>
            <a:custGeom>
              <a:avLst/>
              <a:gdLst/>
              <a:ahLst/>
              <a:cxnLst/>
              <a:rect l="l" t="t" r="r" b="b"/>
              <a:pathLst>
                <a:path w="23510" h="3296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lnTo>
                    <a:pt x="0" y="3287"/>
                  </a:lnTo>
                  <a:cubicBezTo>
                    <a:pt x="0" y="3291"/>
                    <a:pt x="3" y="3295"/>
                    <a:pt x="7" y="3295"/>
                  </a:cubicBezTo>
                  <a:lnTo>
                    <a:pt x="23501" y="3295"/>
                  </a:lnTo>
                  <a:cubicBezTo>
                    <a:pt x="23505" y="3295"/>
                    <a:pt x="23509" y="3291"/>
                    <a:pt x="23509" y="3287"/>
                  </a:cubicBezTo>
                  <a:lnTo>
                    <a:pt x="23509" y="7"/>
                  </a:lnTo>
                  <a:cubicBezTo>
                    <a:pt x="23509" y="3"/>
                    <a:pt x="23505" y="0"/>
                    <a:pt x="23501" y="0"/>
                  </a:cubicBezTo>
                  <a:lnTo>
                    <a:pt x="7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3"/>
            <p:cNvSpPr/>
            <p:nvPr/>
          </p:nvSpPr>
          <p:spPr>
            <a:xfrm>
              <a:off x="914400" y="182520"/>
              <a:ext cx="8461080" cy="1108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FEATURES SELECTION  </a:t>
              </a:r>
              <a:endParaRPr lang="en-US" sz="3200" b="0" strike="noStrike" spc="-1">
                <a:latin typeface="Arial"/>
              </a:endParaRPr>
            </a:p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PCA(ncomp=4) 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47" name="Imatge 246"/>
          <p:cNvPicPr/>
          <p:nvPr/>
        </p:nvPicPr>
        <p:blipFill>
          <a:blip r:embed="rId2"/>
          <a:stretch/>
        </p:blipFill>
        <p:spPr>
          <a:xfrm>
            <a:off x="92160" y="2468520"/>
            <a:ext cx="9097560" cy="5163840"/>
          </a:xfrm>
          <a:prstGeom prst="rect">
            <a:avLst/>
          </a:prstGeom>
          <a:ln>
            <a:noFill/>
          </a:ln>
        </p:spPr>
      </p:pic>
      <p:pic>
        <p:nvPicPr>
          <p:cNvPr id="248" name="Imatge 247"/>
          <p:cNvPicPr/>
          <p:nvPr/>
        </p:nvPicPr>
        <p:blipFill>
          <a:blip r:embed="rId3"/>
          <a:stretch/>
        </p:blipFill>
        <p:spPr>
          <a:xfrm>
            <a:off x="4846680" y="1371600"/>
            <a:ext cx="5040000" cy="352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1"/>
          <p:cNvGrpSpPr/>
          <p:nvPr/>
        </p:nvGrpSpPr>
        <p:grpSpPr>
          <a:xfrm>
            <a:off x="914400" y="182520"/>
            <a:ext cx="8461080" cy="1184040"/>
            <a:chOff x="914400" y="182520"/>
            <a:chExt cx="8461080" cy="1184040"/>
          </a:xfrm>
        </p:grpSpPr>
        <p:sp>
          <p:nvSpPr>
            <p:cNvPr id="250" name="CustomShape 2"/>
            <p:cNvSpPr/>
            <p:nvPr/>
          </p:nvSpPr>
          <p:spPr>
            <a:xfrm>
              <a:off x="914400" y="182520"/>
              <a:ext cx="8461080" cy="1184040"/>
            </a:xfrm>
            <a:custGeom>
              <a:avLst/>
              <a:gdLst/>
              <a:ahLst/>
              <a:cxnLst/>
              <a:rect l="l" t="t" r="r" b="b"/>
              <a:pathLst>
                <a:path w="23510" h="3296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lnTo>
                    <a:pt x="0" y="3287"/>
                  </a:lnTo>
                  <a:cubicBezTo>
                    <a:pt x="0" y="3291"/>
                    <a:pt x="3" y="3295"/>
                    <a:pt x="7" y="3295"/>
                  </a:cubicBezTo>
                  <a:lnTo>
                    <a:pt x="23501" y="3295"/>
                  </a:lnTo>
                  <a:cubicBezTo>
                    <a:pt x="23505" y="3295"/>
                    <a:pt x="23509" y="3291"/>
                    <a:pt x="23509" y="3287"/>
                  </a:cubicBezTo>
                  <a:lnTo>
                    <a:pt x="23509" y="7"/>
                  </a:lnTo>
                  <a:cubicBezTo>
                    <a:pt x="23509" y="3"/>
                    <a:pt x="23505" y="0"/>
                    <a:pt x="23501" y="0"/>
                  </a:cubicBezTo>
                  <a:lnTo>
                    <a:pt x="7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3"/>
            <p:cNvSpPr/>
            <p:nvPr/>
          </p:nvSpPr>
          <p:spPr>
            <a:xfrm>
              <a:off x="914400" y="182520"/>
              <a:ext cx="8461080" cy="1108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FEATURES SELECTION  </a:t>
              </a:r>
              <a:endParaRPr lang="en-US" sz="3200" b="0" strike="noStrike" spc="-1">
                <a:latin typeface="Arial"/>
              </a:endParaRPr>
            </a:p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PCA(ncomp=4) 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52" name="Imatge 251"/>
          <p:cNvPicPr/>
          <p:nvPr/>
        </p:nvPicPr>
        <p:blipFill>
          <a:blip r:embed="rId2"/>
          <a:stretch/>
        </p:blipFill>
        <p:spPr>
          <a:xfrm>
            <a:off x="0" y="1187549"/>
            <a:ext cx="9958320" cy="3563640"/>
          </a:xfrm>
          <a:prstGeom prst="rect">
            <a:avLst/>
          </a:prstGeom>
          <a:ln>
            <a:noFill/>
          </a:ln>
        </p:spPr>
      </p:pic>
      <p:pic>
        <p:nvPicPr>
          <p:cNvPr id="253" name="Imatge 252"/>
          <p:cNvPicPr/>
          <p:nvPr/>
        </p:nvPicPr>
        <p:blipFill>
          <a:blip r:embed="rId3"/>
          <a:stretch/>
        </p:blipFill>
        <p:spPr>
          <a:xfrm>
            <a:off x="-98280" y="4283893"/>
            <a:ext cx="10056600" cy="382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55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28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DISCRIMINATIVE METHODS </a:t>
              </a:r>
              <a:endParaRPr lang="en-US" sz="2800" b="0" strike="noStrike" spc="-1">
                <a:latin typeface="Arial"/>
              </a:endParaRPr>
            </a:p>
          </p:txBody>
        </p:sp>
      </p:grpSp>
      <p:pic>
        <p:nvPicPr>
          <p:cNvPr id="257" name="Imatge 256"/>
          <p:cNvPicPr/>
          <p:nvPr/>
        </p:nvPicPr>
        <p:blipFill>
          <a:blip r:embed="rId2"/>
          <a:stretch/>
        </p:blipFill>
        <p:spPr>
          <a:xfrm>
            <a:off x="1154160" y="1276200"/>
            <a:ext cx="8924760" cy="589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59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DISCRIMINATIVE METHODS 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61" name="Imatge 260"/>
          <p:cNvPicPr/>
          <p:nvPr/>
        </p:nvPicPr>
        <p:blipFill>
          <a:blip r:embed="rId2"/>
          <a:stretch/>
        </p:blipFill>
        <p:spPr>
          <a:xfrm>
            <a:off x="1031760" y="1031760"/>
            <a:ext cx="9047160" cy="639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63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PRELIMINARY CONCLUSIONS 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265" name="CustomShape 4"/>
          <p:cNvSpPr/>
          <p:nvPr/>
        </p:nvSpPr>
        <p:spPr>
          <a:xfrm>
            <a:off x="141120" y="1129320"/>
            <a:ext cx="9290520" cy="58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560" algn="just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Glu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ped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are most relevant predictors.</a:t>
            </a:r>
            <a:endParaRPr lang="en-US" sz="2400" b="0" strike="noStrike" spc="-1" dirty="0">
              <a:latin typeface="Arial"/>
            </a:endParaRPr>
          </a:p>
          <a:p>
            <a:pPr marL="216000" indent="-214560" algn="just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Genlogistic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function with c lower than 0.5 has strong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influence</a:t>
            </a:r>
          </a:p>
          <a:p>
            <a:pPr marL="1440" algn="just">
              <a:lnSpc>
                <a:spcPct val="100000"/>
              </a:lnSpc>
              <a:buSzPct val="100000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on the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detection of TRUE NEGATIVE, and by consequence,</a:t>
            </a:r>
            <a:endParaRPr lang="en-US" sz="2400" b="0" strike="noStrike" spc="-1" dirty="0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it improves the prediction performance. </a:t>
            </a:r>
            <a:endParaRPr lang="en-US" sz="2400" b="0" strike="noStrike" spc="-1" dirty="0">
              <a:latin typeface="Arial"/>
            </a:endParaRPr>
          </a:p>
          <a:p>
            <a:pPr marL="216000" indent="-214560" algn="just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best prediction with 3 predictors is 81.93%, which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has</a:t>
            </a:r>
          </a:p>
          <a:p>
            <a:pPr marL="1440" algn="just">
              <a:lnSpc>
                <a:spcPct val="100000"/>
              </a:lnSpc>
              <a:buSzPct val="100000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been obtained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using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GenLogistic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function (with c=0.2)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on</a:t>
            </a:r>
          </a:p>
          <a:p>
            <a:pPr marL="1440" algn="just">
              <a:lnSpc>
                <a:spcPct val="100000"/>
              </a:lnSpc>
              <a:buSzPct val="100000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features subset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npreg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bmi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ped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lang="en-US" sz="2400" b="0" strike="noStrike" spc="-1" dirty="0">
              <a:latin typeface="Arial"/>
            </a:endParaRPr>
          </a:p>
          <a:p>
            <a:pPr marL="216000" indent="-214560" algn="just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best prediction with 4 predictors is 80.12%. </a:t>
            </a:r>
            <a:endParaRPr lang="en-US" sz="2400" b="0" strike="noStrike" spc="-1" dirty="0">
              <a:latin typeface="Arial"/>
            </a:endParaRPr>
          </a:p>
          <a:p>
            <a:pPr marL="216000" indent="-214560" algn="just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This prediction on the features subset: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npreg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glu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bmi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</a:p>
          <a:p>
            <a:pPr marL="1440" algn="just">
              <a:lnSpc>
                <a:spcPct val="100000"/>
              </a:lnSpc>
              <a:buSzPct val="100000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ped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has been obtained  applying two different strategies:</a:t>
            </a:r>
            <a:endParaRPr lang="en-US" sz="2400" b="0" strike="noStrike" spc="-1" dirty="0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-QDA to the original variables, and</a:t>
            </a:r>
            <a:endParaRPr lang="en-US" sz="2400" b="0" strike="noStrike" spc="-1" dirty="0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-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Logit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to the transformed variables by PCA with four components</a:t>
            </a:r>
            <a:endParaRPr lang="en-US" sz="2400" b="0" strike="noStrike" spc="-1" dirty="0">
              <a:latin typeface="Arial"/>
            </a:endParaRPr>
          </a:p>
          <a:p>
            <a:pPr marL="216000" indent="-214560" algn="just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This result is consistent for the study and  this features subset </a:t>
            </a:r>
            <a:endParaRPr lang="en-US" sz="2400" b="0" strike="noStrike" spc="-1" dirty="0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represents  63.22% from training data information.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60360" y="1795320"/>
            <a:ext cx="9056520" cy="522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Type 2 diabetes primarily occurs as a result of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 </a:t>
            </a:r>
            <a:r>
              <a:rPr lang="en-US" sz="2800" b="0" strike="noStrike" spc="-1">
                <a:solidFill>
                  <a:srgbClr val="FF0000"/>
                </a:solidFill>
                <a:latin typeface="Arial"/>
                <a:ea typeface="WenQuanYi Zen Hei Sharp"/>
              </a:rPr>
              <a:t>obesity and lack of exercise.</a:t>
            </a:r>
            <a:r>
              <a:t/>
            </a:r>
            <a:br/>
            <a:r>
              <a:t/>
            </a:r>
            <a:br/>
            <a:r>
              <a:rPr lang="en-US" sz="2800" b="0" strike="noStrike" spc="-1">
                <a:solidFill>
                  <a:srgbClr val="FF0000"/>
                </a:solidFill>
                <a:latin typeface="Arial"/>
                <a:ea typeface="WenQuanYi Zen Hei Sharp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Type 1 diabetes occurs </a:t>
            </a:r>
            <a:r>
              <a:rPr lang="en-US" sz="2800" b="0" strike="noStrike" spc="-1">
                <a:solidFill>
                  <a:srgbClr val="FF0000"/>
                </a:solidFill>
                <a:latin typeface="Arial"/>
                <a:ea typeface="WenQuanYi Zen Hei Sharp"/>
              </a:rPr>
              <a:t>due a lower total level of insulin to control blood glucose,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due to an autoimmune induced loss of insulin-producing beta cells in the pancreas.</a:t>
            </a:r>
            <a:r>
              <a:t/>
            </a:r>
            <a:br/>
            <a:r>
              <a:t/>
            </a:r>
            <a:br/>
            <a:r>
              <a:t/>
            </a:r>
            <a:br/>
            <a:r>
              <a:rPr lang="en-US" sz="3200" b="1" strike="noStrike" spc="-1">
                <a:solidFill>
                  <a:srgbClr val="55308D"/>
                </a:solidFill>
                <a:latin typeface="Arial"/>
                <a:ea typeface="WenQuanYi Zen Hei Sharp"/>
              </a:rPr>
              <a:t>Diagnosis of diabetes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 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is by </a:t>
            </a:r>
            <a:r>
              <a:rPr lang="en-US" sz="2800" b="0" strike="noStrike" spc="-1">
                <a:solidFill>
                  <a:srgbClr val="FF0000"/>
                </a:solidFill>
                <a:latin typeface="Arial"/>
                <a:ea typeface="WenQuanYi Zen Hei Sharp"/>
              </a:rPr>
              <a:t>blood tests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 such as fasting plasma glucose,</a:t>
            </a:r>
            <a:r>
              <a:t/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 </a:t>
            </a:r>
            <a:r>
              <a:rPr lang="en-US" sz="2800" b="0" strike="noStrike" spc="-1">
                <a:solidFill>
                  <a:srgbClr val="FF0000"/>
                </a:solidFill>
                <a:latin typeface="Arial"/>
                <a:ea typeface="WenQuanYi Zen Hei Sharp"/>
              </a:rPr>
              <a:t>oral glucose tolerance test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WenQuanYi Zen Hei Sharp"/>
              </a:rPr>
              <a:t>, or glycated hemoglobin (A1C).</a:t>
            </a:r>
            <a:r>
              <a:t/>
            </a:r>
            <a:br/>
            <a:r>
              <a:t/>
            </a:r>
            <a:br/>
            <a:endParaRPr lang="en-US" sz="2800" b="0" strike="noStrike" spc="-1">
              <a:latin typeface="Arial"/>
            </a:endParaRPr>
          </a:p>
        </p:txBody>
      </p:sp>
      <p:grpSp>
        <p:nvGrpSpPr>
          <p:cNvPr id="92" name="Group 2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93" name="CustomShape 3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4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ABOUT THE DIABETES MELLITUS</a:t>
              </a:r>
              <a:endParaRPr lang="en-US" sz="32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67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DISCUSSION 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269" name="CustomShape 4"/>
          <p:cNvSpPr/>
          <p:nvPr/>
        </p:nvSpPr>
        <p:spPr>
          <a:xfrm>
            <a:off x="776160" y="1993320"/>
            <a:ext cx="9602280" cy="446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560">
              <a:lnSpc>
                <a:spcPct val="115000"/>
              </a:lnSpc>
              <a:buSzPct val="100016"/>
              <a:buBlip>
                <a:blip r:embed="rId2"/>
              </a:buBlip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Analyze the influence of Genlogit shape (c)  in misclassification </a:t>
            </a:r>
            <a:endParaRPr lang="en-US" sz="2600" b="0" strike="noStrike" spc="-1">
              <a:latin typeface="Arial"/>
            </a:endParaRPr>
          </a:p>
          <a:p>
            <a:pPr marL="216000" indent="-214560">
              <a:lnSpc>
                <a:spcPct val="115000"/>
              </a:lnSpc>
              <a:buSzPct val="100016"/>
              <a:buBlip>
                <a:blip r:embed="rId2"/>
              </a:buBlip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Investigate the poor prediction obtained solving the BIAS </a:t>
            </a:r>
            <a:endParaRPr lang="en-US" sz="2600" b="0" strike="noStrike" spc="-1">
              <a:latin typeface="Arial"/>
            </a:endParaRPr>
          </a:p>
          <a:p>
            <a:pPr marL="360">
              <a:lnSpc>
                <a:spcPct val="115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  equation.</a:t>
            </a:r>
            <a:endParaRPr lang="en-US" sz="2600" b="0" strike="noStrike" spc="-1">
              <a:latin typeface="Arial"/>
            </a:endParaRPr>
          </a:p>
          <a:p>
            <a:pPr marL="216000" indent="-214560">
              <a:lnSpc>
                <a:spcPct val="115000"/>
              </a:lnSpc>
              <a:buSzPct val="100016"/>
              <a:buBlip>
                <a:blip r:embed="rId2"/>
              </a:buBlip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To contrast the above predictions with  MNLOGIT and MDA </a:t>
            </a:r>
            <a:endParaRPr lang="en-US" sz="2600" b="0" strike="noStrike" spc="-1">
              <a:latin typeface="Arial"/>
            </a:endParaRPr>
          </a:p>
          <a:p>
            <a:pPr marL="360">
              <a:lnSpc>
                <a:spcPct val="115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   predictions.</a:t>
            </a:r>
            <a:endParaRPr lang="en-US" sz="2600" b="0" strike="noStrike" spc="-1">
              <a:latin typeface="Arial"/>
            </a:endParaRPr>
          </a:p>
          <a:p>
            <a:pPr marL="216000" indent="-214560">
              <a:lnSpc>
                <a:spcPct val="115000"/>
              </a:lnSpc>
              <a:buSzPct val="100016"/>
              <a:buBlip>
                <a:blip r:embed="rId2"/>
              </a:buBlip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Analyze the influence of residue  on the learning process </a:t>
            </a:r>
            <a:endParaRPr lang="en-US" sz="2600" b="0" strike="noStrike" spc="-1">
              <a:latin typeface="Arial"/>
            </a:endParaRPr>
          </a:p>
          <a:p>
            <a:pPr marL="216000" indent="-214560">
              <a:lnSpc>
                <a:spcPct val="115000"/>
              </a:lnSpc>
              <a:buSzPct val="100016"/>
              <a:buBlip>
                <a:blip r:embed="rId2"/>
              </a:buBlip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Analyze the application of resampling method to the fold </a:t>
            </a:r>
            <a:endParaRPr lang="en-US" sz="2600" b="0" strike="noStrike" spc="-1">
              <a:latin typeface="Arial"/>
            </a:endParaRPr>
          </a:p>
          <a:p>
            <a:pPr marL="360">
              <a:lnSpc>
                <a:spcPct val="115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  corresponding to the best cross-validation score.  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271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COMPUTATIONAL TOOLS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273" name="CustomShape 4"/>
          <p:cNvSpPr/>
          <p:nvPr/>
        </p:nvSpPr>
        <p:spPr>
          <a:xfrm>
            <a:off x="1076040" y="1226520"/>
            <a:ext cx="7862760" cy="8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Implementation of GenLogistic model in Statsmodels package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Implementation of K_fold Crossvalidation asociated to Statsmodels package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Developing of strategies code named :simleng.py  on Python3.6.7.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4762440" y="2593080"/>
            <a:ext cx="4249440" cy="1303200"/>
          </a:xfrm>
          <a:prstGeom prst="cloudCallout">
            <a:avLst>
              <a:gd name="adj1" fmla="val -68662"/>
              <a:gd name="adj2" fmla="val 9459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CE181E"/>
                </a:solidFill>
                <a:latin typeface="Domestic Manners"/>
                <a:ea typeface="WenQuanYi Zen Hei Sharp"/>
              </a:rPr>
              <a:t>MISCLASS</a:t>
            </a:r>
            <a:r>
              <a:rPr lang="en-US" sz="2400" b="1" strike="noStrike" spc="-1" dirty="0">
                <a:solidFill>
                  <a:srgbClr val="CE181E"/>
                </a:solidFill>
                <a:latin typeface="Domestic Manners"/>
                <a:ea typeface="DejaVu Sans"/>
              </a:rPr>
              <a:t>IFICATION</a:t>
            </a:r>
            <a:endParaRPr lang="en-US" sz="2400" b="1" strike="noStrike" spc="-1" dirty="0">
              <a:latin typeface="Arial"/>
            </a:endParaRPr>
          </a:p>
        </p:txBody>
      </p:sp>
      <p:pic>
        <p:nvPicPr>
          <p:cNvPr id="275" name="Imatge 274"/>
          <p:cNvPicPr/>
          <p:nvPr/>
        </p:nvPicPr>
        <p:blipFill>
          <a:blip r:embed="rId2"/>
          <a:stretch/>
        </p:blipFill>
        <p:spPr>
          <a:xfrm>
            <a:off x="2363760" y="4708800"/>
            <a:ext cx="1902960" cy="239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96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ABOUT THE DIABETES MELLITUS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98" name="CustomShape 4"/>
          <p:cNvSpPr/>
          <p:nvPr/>
        </p:nvSpPr>
        <p:spPr>
          <a:xfrm>
            <a:off x="111240" y="1006560"/>
            <a:ext cx="9967680" cy="6372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    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600" b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PREVENTION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2 diabetes is partly preventable by staying a normal     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weight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exercising regularly, and eating properly.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dirty="0"/>
              <a:t/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          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lang="en-US" sz="4000" b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RATES</a:t>
            </a:r>
            <a:r>
              <a:rPr dirty="0"/>
              <a:t/>
            </a:r>
            <a:br>
              <a:rPr dirty="0"/>
            </a:b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Rates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of type 2 diabetes have increased markedly since 1960 in parallel with obesity.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3200" b="1" strike="noStrike" spc="-1" dirty="0">
                <a:solidFill>
                  <a:srgbClr val="CE181E"/>
                </a:solidFill>
                <a:latin typeface="Arial"/>
                <a:ea typeface="DejaVu Sans"/>
              </a:rPr>
              <a:t>YEAR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lang="en-US" sz="3200" b="1" strike="noStrike" spc="-1" dirty="0">
                <a:solidFill>
                  <a:srgbClr val="CE181E"/>
                </a:solidFill>
                <a:latin typeface="Arial"/>
                <a:ea typeface="DejaVu Sans"/>
              </a:rPr>
              <a:t>DIAGNOSED WITH DESEASE(Mills)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CE181E"/>
                </a:solidFill>
                <a:latin typeface="Arial"/>
                <a:ea typeface="DejaVu Sans"/>
              </a:rPr>
              <a:t>	  </a:t>
            </a:r>
            <a:r>
              <a:rPr lang="en-US" sz="3200" b="1" strike="noStrike" spc="-1" dirty="0" smtClean="0">
                <a:solidFill>
                  <a:srgbClr val="CE181E"/>
                </a:solidFill>
                <a:latin typeface="Arial"/>
                <a:ea typeface="DejaVu Sans"/>
              </a:rPr>
              <a:t>1985                     </a:t>
            </a: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30  </a:t>
            </a:r>
            <a:r>
              <a:rPr lang="en-US" sz="3200" b="1" strike="noStrike" spc="-1" dirty="0">
                <a:solidFill>
                  <a:srgbClr val="CE181E"/>
                </a:solidFill>
                <a:latin typeface="Arial"/>
                <a:ea typeface="DejaVu Sans"/>
              </a:rPr>
              <a:t>      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lang="en-US" sz="3200" b="1" strike="noStrike" spc="-1" dirty="0">
                <a:solidFill>
                  <a:srgbClr val="CE181E"/>
                </a:solidFill>
                <a:latin typeface="Arial"/>
                <a:ea typeface="DejaVu Sans"/>
              </a:rPr>
              <a:t>2015</a:t>
            </a: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          </a:t>
            </a: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392(around 90% of  cases)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2 diabetes is associated with a ten-year-shorter life expectancy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00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ABOUT THE DIABETES MELLITUS</a:t>
              </a:r>
              <a:endParaRPr lang="en-US" sz="3200" b="0" strike="noStrike" spc="-1">
                <a:latin typeface="Arial"/>
              </a:endParaRPr>
            </a:p>
          </p:txBody>
        </p:sp>
      </p:grpSp>
      <p:grpSp>
        <p:nvGrpSpPr>
          <p:cNvPr id="102" name="Group 4"/>
          <p:cNvGrpSpPr/>
          <p:nvPr/>
        </p:nvGrpSpPr>
        <p:grpSpPr>
          <a:xfrm>
            <a:off x="1274760" y="1029960"/>
            <a:ext cx="7135560" cy="6113520"/>
            <a:chOff x="1274760" y="1029960"/>
            <a:chExt cx="7135560" cy="6113520"/>
          </a:xfrm>
        </p:grpSpPr>
        <p:graphicFrame>
          <p:nvGraphicFramePr>
            <p:cNvPr id="103" name="Table 5"/>
            <p:cNvGraphicFramePr/>
            <p:nvPr/>
          </p:nvGraphicFramePr>
          <p:xfrm>
            <a:off x="1459440" y="1521000"/>
            <a:ext cx="6882840" cy="5622480"/>
          </p:xfrm>
          <a:graphic>
            <a:graphicData uri="http://schemas.openxmlformats.org/drawingml/2006/table">
              <a:tbl>
                <a:tblPr/>
                <a:tblGrid>
                  <a:gridCol w="2148120"/>
                  <a:gridCol w="1859760"/>
                  <a:gridCol w="2874960"/>
                </a:tblGrid>
                <a:tr h="82008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   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CONDITION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B3B3B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 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2-hour glucose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B3B3B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   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Fasting glucose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B3B3B3"/>
                      </a:solidFill>
                    </a:tcPr>
                  </a:tc>
                </a:tr>
                <a:tr h="91188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 Unit  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mmol(mg/dl)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   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mmol/l(mg/dl)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</a:tr>
                <a:tr h="10332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Normal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4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  &lt;7.8 (&lt;140) 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4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&lt;6.1 (&lt;110)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</a:tr>
                <a:tr h="126324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Impaired fasting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 glucosa (IFG)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prediabetes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4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&lt;7.8 (&lt;140) 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4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≥6.1(≥110) &amp; &lt;7.0(&lt;126)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</a:tr>
                <a:tr h="99936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Impaired glucosa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Tolerance(IGT)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Prediabetes 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  ≥7.8 (≥140) 	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    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&lt;7.0 (&lt;126)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</a:tr>
                <a:tr h="59472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58000"/>
                          </a:lnSpc>
                        </a:pP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8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Diabetes mellitus 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≥11.1 (≥200) 	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   </a:t>
                        </a:r>
                        <a:endParaRPr lang="en-US" sz="1800" b="0" strike="noStrike" spc="-1">
                          <a:latin typeface="Arial"/>
                        </a:endParaRPr>
                      </a:p>
                      <a:p>
                        <a:pPr algn="ctr">
                          <a:lnSpc>
                            <a:spcPct val="54000"/>
                          </a:lnSpc>
                        </a:pPr>
                        <a:r>
                          <a:rPr lang="en-US" sz="1800" b="0" strike="noStrike" spc="-1">
                            <a:solidFill>
                              <a:srgbClr val="000000"/>
                            </a:solidFill>
                            <a:latin typeface="Arial"/>
                            <a:ea typeface="DejaVu Sans"/>
                          </a:rPr>
                          <a:t> ≥7.0 (≥126)</a:t>
                        </a:r>
                        <a:endParaRPr lang="en-US" sz="1800" b="0" strike="noStrike" spc="-1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4" name="CustomShape 6"/>
            <p:cNvSpPr/>
            <p:nvPr/>
          </p:nvSpPr>
          <p:spPr>
            <a:xfrm>
              <a:off x="1274760" y="1029960"/>
              <a:ext cx="7135560" cy="432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trike="noStrike" spc="-1">
                  <a:solidFill>
                    <a:srgbClr val="CE181E"/>
                  </a:solidFill>
                  <a:latin typeface="Arial"/>
                  <a:ea typeface="DejaVu Sans"/>
                </a:rPr>
                <a:t>WHO DIABETES DIAGNOSTIC CRITERIA </a:t>
              </a:r>
              <a:endParaRPr lang="en-US" sz="28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3280" y="301320"/>
            <a:ext cx="9056520" cy="79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754200" y="1671480"/>
            <a:ext cx="6764040" cy="718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lang="en-US" sz="2000" b="0" strike="noStrike" spc="-1">
              <a:latin typeface="Arial"/>
            </a:endParaRPr>
          </a:p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VARIABLES  AND ITS CLASSIFICATION</a:t>
            </a:r>
            <a:endParaRPr lang="en-US" sz="2000" b="0" strike="noStrike" spc="-1">
              <a:latin typeface="Arial"/>
            </a:endParaRPr>
          </a:p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EXPLORATION</a:t>
            </a:r>
            <a:endParaRPr lang="en-US" sz="2000" b="0" strike="noStrike" spc="-1">
              <a:latin typeface="Arial"/>
            </a:endParaRPr>
          </a:p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FEATURES SELECTION(p-values,Z-score,PCA)</a:t>
            </a:r>
            <a:endParaRPr lang="en-US" sz="2000" b="0" strike="noStrike" spc="-1">
              <a:latin typeface="Arial"/>
            </a:endParaRPr>
          </a:p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VALIDATION (Full data, partial data)</a:t>
            </a:r>
            <a:endParaRPr lang="en-US" sz="2000" b="0" strike="noStrike" spc="-1">
              <a:latin typeface="Arial"/>
            </a:endParaRPr>
          </a:p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K-Fold Cross-validation</a:t>
            </a:r>
            <a:endParaRPr lang="en-US" sz="2000" b="0" strike="noStrike" spc="-1">
              <a:latin typeface="Arial"/>
            </a:endParaRPr>
          </a:p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PREDICTION </a:t>
            </a:r>
            <a:endParaRPr lang="en-US" sz="2000" b="0" strike="noStrike" spc="-1">
              <a:latin typeface="Arial"/>
            </a:endParaRPr>
          </a:p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COMPARISON WITH OTHER METHODS</a:t>
            </a:r>
            <a:endParaRPr lang="en-US" sz="2000" b="0" strike="noStrike" spc="-1">
              <a:latin typeface="Arial"/>
            </a:endParaRPr>
          </a:p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PRELIMINARY CONCLUSIONS</a:t>
            </a:r>
            <a:endParaRPr lang="en-US" sz="2000" b="0" strike="noStrike" spc="-1">
              <a:latin typeface="Arial"/>
            </a:endParaRPr>
          </a:p>
          <a:p>
            <a:pPr marL="214200" indent="-21240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COMPUTATIONAL TOOLS</a:t>
            </a:r>
            <a:endParaRPr lang="en-US" sz="2000" b="0" strike="noStrike" spc="-1">
              <a:latin typeface="Arial"/>
            </a:endParaRPr>
          </a:p>
          <a:p>
            <a:pPr marL="645840" indent="-6332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grpSp>
        <p:nvGrpSpPr>
          <p:cNvPr id="107" name="Group 3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08" name="CustomShape 4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5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OUTLINE</a:t>
              </a:r>
              <a:endParaRPr lang="en-US" sz="32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"/>
          <p:cNvGrpSpPr/>
          <p:nvPr/>
        </p:nvGrpSpPr>
        <p:grpSpPr>
          <a:xfrm>
            <a:off x="460440" y="362880"/>
            <a:ext cx="8461080" cy="663480"/>
            <a:chOff x="460440" y="362880"/>
            <a:chExt cx="8461080" cy="663480"/>
          </a:xfrm>
        </p:grpSpPr>
        <p:sp>
          <p:nvSpPr>
            <p:cNvPr id="111" name="CustomShape 2"/>
            <p:cNvSpPr/>
            <p:nvPr/>
          </p:nvSpPr>
          <p:spPr>
            <a:xfrm>
              <a:off x="460440" y="36288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CustomShape 3"/>
            <p:cNvSpPr/>
            <p:nvPr/>
          </p:nvSpPr>
          <p:spPr>
            <a:xfrm>
              <a:off x="460440" y="36288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INTRODUCTION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113" name="CustomShape 4"/>
          <p:cNvSpPr/>
          <p:nvPr/>
        </p:nvSpPr>
        <p:spPr>
          <a:xfrm>
            <a:off x="425520" y="1006560"/>
            <a:ext cx="9448560" cy="620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This project investigates the computational tools that allow predict the presence or not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of Diabetes mellitus based on the Dataset Pima Indias from UCI Machine Learning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Repository. Two versions are examined when this project is finished.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Along this preliminary study only will be shown the statistics related to the small dataset,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 which, the training and test data have a size of 200x8 and 332x8, respectively.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All numerical results have been obtained using statsmodels package, which has been the   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core of simleng v0.0 code , developed by the author.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computation has been developed in a PC model HP with the following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Description: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CPU product: AMD E2-9000e RADEON R2, 4 COMPUTE CORES 2C+2G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vendor: Advanced Micro Devices [AMD]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physical id: 4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version: AMD E2-9000e RADEON R2, 4 COMPUTE CORES 2C+2G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slot: Socket FP4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size: 1201MHz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capacity: 1500MHz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width: 64 bits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clock: 100MHz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MEMORY: 4 GB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     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"/>
          <p:cNvGrpSpPr/>
          <p:nvPr/>
        </p:nvGrpSpPr>
        <p:grpSpPr>
          <a:xfrm>
            <a:off x="657360" y="365040"/>
            <a:ext cx="8461080" cy="663480"/>
            <a:chOff x="657360" y="365040"/>
            <a:chExt cx="8461080" cy="663480"/>
          </a:xfrm>
        </p:grpSpPr>
        <p:sp>
          <p:nvSpPr>
            <p:cNvPr id="115" name="CustomShape 2"/>
            <p:cNvSpPr/>
            <p:nvPr/>
          </p:nvSpPr>
          <p:spPr>
            <a:xfrm>
              <a:off x="657360" y="365040"/>
              <a:ext cx="8461080" cy="663480"/>
            </a:xfrm>
            <a:custGeom>
              <a:avLst/>
              <a:gdLst/>
              <a:ahLst/>
              <a:cxnLst/>
              <a:rect l="l" t="t" r="r" b="b"/>
              <a:pathLst>
                <a:path w="23509" h="184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0" y="1844"/>
                  </a:lnTo>
                  <a:cubicBezTo>
                    <a:pt x="0" y="1846"/>
                    <a:pt x="2" y="1848"/>
                    <a:pt x="4" y="1848"/>
                  </a:cubicBezTo>
                  <a:lnTo>
                    <a:pt x="23504" y="1848"/>
                  </a:lnTo>
                  <a:cubicBezTo>
                    <a:pt x="23506" y="1848"/>
                    <a:pt x="23508" y="1846"/>
                    <a:pt x="23508" y="1844"/>
                  </a:cubicBezTo>
                  <a:lnTo>
                    <a:pt x="23508" y="4"/>
                  </a:lnTo>
                  <a:cubicBezTo>
                    <a:pt x="23508" y="2"/>
                    <a:pt x="23506" y="0"/>
                    <a:pt x="23504" y="0"/>
                  </a:cubicBezTo>
                  <a:lnTo>
                    <a:pt x="4" y="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3"/>
            <p:cNvSpPr/>
            <p:nvPr/>
          </p:nvSpPr>
          <p:spPr>
            <a:xfrm>
              <a:off x="657360" y="365040"/>
              <a:ext cx="8461080" cy="54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pPr marL="457200" algn="ctr">
                <a:lnSpc>
                  <a:spcPts val="3600"/>
                </a:lnSpc>
                <a:spcBef>
                  <a:spcPts val="799"/>
                </a:spcBef>
              </a:pPr>
              <a:r>
                <a:rPr lang="en-US" sz="3200" b="0" strike="noStrike" spc="-1">
                  <a:solidFill>
                    <a:srgbClr val="FFFF00"/>
                  </a:solidFill>
                  <a:latin typeface="Tahoma"/>
                  <a:ea typeface="msgothic"/>
                </a:rPr>
                <a:t>PREVIOUS WORKS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117" name="CustomShape 4"/>
          <p:cNvSpPr/>
          <p:nvPr/>
        </p:nvSpPr>
        <p:spPr>
          <a:xfrm>
            <a:off x="657360" y="1096920"/>
            <a:ext cx="4095360" cy="548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Louis T. Montour, MD, CM, CCFP.Medical director,Ann C. Macaulay, MD, CCFP.Kateri. Memorial Hospital Centre,Kahnawake, PQ,1985. High prevalence rates of diabetes Mellitus and hypertension on a North AmericanIndian reservation. Cannadian Medical Association Journal, Vol 132  May 15 .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National Diabetes Data Group, 1979: Classification and diagnosis of diabetes mellitus and other categories of glucose intolerance. Diabetes, Vol 28: 1039-1057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Jack W. Smith et al., 1988. Using the ADAP Learning Algorithm to Forecast the Onset of Diabetes Mellitus. 0195-4210/88/0000/0261$01.00 C SCAMC, Inc.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8" name="Imatge 117"/>
          <p:cNvPicPr/>
          <p:nvPr/>
        </p:nvPicPr>
        <p:blipFill>
          <a:blip r:embed="rId2"/>
          <a:stretch/>
        </p:blipFill>
        <p:spPr>
          <a:xfrm>
            <a:off x="4888080" y="1111320"/>
            <a:ext cx="4206600" cy="501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Words>979</Words>
  <Application>Microsoft Office PowerPoint</Application>
  <PresentationFormat>Personalització</PresentationFormat>
  <Paragraphs>217</Paragraphs>
  <Slides>41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Títols de les diapositives</vt:lpstr>
      </vt:variant>
      <vt:variant>
        <vt:i4>41</vt:i4>
      </vt:variant>
    </vt:vector>
  </HeadingPairs>
  <TitlesOfParts>
    <vt:vector size="43" baseType="lpstr">
      <vt:lpstr>Office Theme</vt:lpstr>
      <vt:lpstr>Office Theme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user</dc:creator>
  <cp:lastModifiedBy>user</cp:lastModifiedBy>
  <cp:revision>55</cp:revision>
  <dcterms:created xsi:type="dcterms:W3CDTF">2012-06-25T00:11:45Z</dcterms:created>
  <dcterms:modified xsi:type="dcterms:W3CDTF">2018-11-13T09:22:25Z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Personalització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41</vt:i4>
  </property>
</Properties>
</file>